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10799763" cy="89995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15500"/>
    <a:srgbClr val="3ECE50"/>
    <a:srgbClr val="CD00B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C083E6E3-FA7D-4D7B-A595-EF9225AFEA82}" styleName="Light Style 1 - Acc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2" d="100"/>
          <a:sy n="62" d="100"/>
        </p:scale>
        <p:origin x="172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9982" y="1472842"/>
            <a:ext cx="9179799" cy="3133172"/>
          </a:xfrm>
        </p:spPr>
        <p:txBody>
          <a:bodyPr anchor="b"/>
          <a:lstStyle>
            <a:lvl1pPr algn="ctr">
              <a:defRPr sz="708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49971" y="4726842"/>
            <a:ext cx="8099822" cy="2172804"/>
          </a:xfrm>
        </p:spPr>
        <p:txBody>
          <a:bodyPr/>
          <a:lstStyle>
            <a:lvl1pPr marL="0" indent="0" algn="ctr">
              <a:buNone/>
              <a:defRPr sz="2835"/>
            </a:lvl1pPr>
            <a:lvl2pPr marL="539999" indent="0" algn="ctr">
              <a:buNone/>
              <a:defRPr sz="2362"/>
            </a:lvl2pPr>
            <a:lvl3pPr marL="1079998" indent="0" algn="ctr">
              <a:buNone/>
              <a:defRPr sz="2126"/>
            </a:lvl3pPr>
            <a:lvl4pPr marL="1619997" indent="0" algn="ctr">
              <a:buNone/>
              <a:defRPr sz="1890"/>
            </a:lvl4pPr>
            <a:lvl5pPr marL="2159996" indent="0" algn="ctr">
              <a:buNone/>
              <a:defRPr sz="1890"/>
            </a:lvl5pPr>
            <a:lvl6pPr marL="2699995" indent="0" algn="ctr">
              <a:buNone/>
              <a:defRPr sz="1890"/>
            </a:lvl6pPr>
            <a:lvl7pPr marL="3239994" indent="0" algn="ctr">
              <a:buNone/>
              <a:defRPr sz="1890"/>
            </a:lvl7pPr>
            <a:lvl8pPr marL="3779992" indent="0" algn="ctr">
              <a:buNone/>
              <a:defRPr sz="1890"/>
            </a:lvl8pPr>
            <a:lvl9pPr marL="4319991" indent="0" algn="ctr">
              <a:buNone/>
              <a:defRPr sz="189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37692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3340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728581" y="479142"/>
            <a:ext cx="2328699" cy="762669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2484" y="479142"/>
            <a:ext cx="6851100" cy="762669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10379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139420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859" y="2243638"/>
            <a:ext cx="9314796" cy="3743557"/>
          </a:xfrm>
        </p:spPr>
        <p:txBody>
          <a:bodyPr anchor="b"/>
          <a:lstStyle>
            <a:lvl1pPr>
              <a:defRPr sz="708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859" y="6022610"/>
            <a:ext cx="9314796" cy="1968648"/>
          </a:xfrm>
        </p:spPr>
        <p:txBody>
          <a:bodyPr/>
          <a:lstStyle>
            <a:lvl1pPr marL="0" indent="0">
              <a:buNone/>
              <a:defRPr sz="2835">
                <a:solidFill>
                  <a:schemeClr val="tx1"/>
                </a:solidFill>
              </a:defRPr>
            </a:lvl1pPr>
            <a:lvl2pPr marL="539999" indent="0">
              <a:buNone/>
              <a:defRPr sz="2362">
                <a:solidFill>
                  <a:schemeClr val="tx1">
                    <a:tint val="75000"/>
                  </a:schemeClr>
                </a:solidFill>
              </a:defRPr>
            </a:lvl2pPr>
            <a:lvl3pPr marL="1079998" indent="0">
              <a:buNone/>
              <a:defRPr sz="2126">
                <a:solidFill>
                  <a:schemeClr val="tx1">
                    <a:tint val="75000"/>
                  </a:schemeClr>
                </a:solidFill>
              </a:defRPr>
            </a:lvl3pPr>
            <a:lvl4pPr marL="1619997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4pPr>
            <a:lvl5pPr marL="2159996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5pPr>
            <a:lvl6pPr marL="2699995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6pPr>
            <a:lvl7pPr marL="3239994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7pPr>
            <a:lvl8pPr marL="3779992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8pPr>
            <a:lvl9pPr marL="4319991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080462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42484" y="2395710"/>
            <a:ext cx="4589899" cy="571012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67380" y="2395710"/>
            <a:ext cx="4589899" cy="571012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974373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3890" y="479144"/>
            <a:ext cx="9314796" cy="173949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3892" y="2206137"/>
            <a:ext cx="4568805" cy="1081194"/>
          </a:xfrm>
        </p:spPr>
        <p:txBody>
          <a:bodyPr anchor="b"/>
          <a:lstStyle>
            <a:lvl1pPr marL="0" indent="0">
              <a:buNone/>
              <a:defRPr sz="2835" b="1"/>
            </a:lvl1pPr>
            <a:lvl2pPr marL="539999" indent="0">
              <a:buNone/>
              <a:defRPr sz="2362" b="1"/>
            </a:lvl2pPr>
            <a:lvl3pPr marL="1079998" indent="0">
              <a:buNone/>
              <a:defRPr sz="2126" b="1"/>
            </a:lvl3pPr>
            <a:lvl4pPr marL="1619997" indent="0">
              <a:buNone/>
              <a:defRPr sz="1890" b="1"/>
            </a:lvl4pPr>
            <a:lvl5pPr marL="2159996" indent="0">
              <a:buNone/>
              <a:defRPr sz="1890" b="1"/>
            </a:lvl5pPr>
            <a:lvl6pPr marL="2699995" indent="0">
              <a:buNone/>
              <a:defRPr sz="1890" b="1"/>
            </a:lvl6pPr>
            <a:lvl7pPr marL="3239994" indent="0">
              <a:buNone/>
              <a:defRPr sz="1890" b="1"/>
            </a:lvl7pPr>
            <a:lvl8pPr marL="3779992" indent="0">
              <a:buNone/>
              <a:defRPr sz="1890" b="1"/>
            </a:lvl8pPr>
            <a:lvl9pPr marL="4319991" indent="0">
              <a:buNone/>
              <a:defRPr sz="189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3892" y="3287331"/>
            <a:ext cx="4568805" cy="483516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67381" y="2206137"/>
            <a:ext cx="4591306" cy="1081194"/>
          </a:xfrm>
        </p:spPr>
        <p:txBody>
          <a:bodyPr anchor="b"/>
          <a:lstStyle>
            <a:lvl1pPr marL="0" indent="0">
              <a:buNone/>
              <a:defRPr sz="2835" b="1"/>
            </a:lvl1pPr>
            <a:lvl2pPr marL="539999" indent="0">
              <a:buNone/>
              <a:defRPr sz="2362" b="1"/>
            </a:lvl2pPr>
            <a:lvl3pPr marL="1079998" indent="0">
              <a:buNone/>
              <a:defRPr sz="2126" b="1"/>
            </a:lvl3pPr>
            <a:lvl4pPr marL="1619997" indent="0">
              <a:buNone/>
              <a:defRPr sz="1890" b="1"/>
            </a:lvl4pPr>
            <a:lvl5pPr marL="2159996" indent="0">
              <a:buNone/>
              <a:defRPr sz="1890" b="1"/>
            </a:lvl5pPr>
            <a:lvl6pPr marL="2699995" indent="0">
              <a:buNone/>
              <a:defRPr sz="1890" b="1"/>
            </a:lvl6pPr>
            <a:lvl7pPr marL="3239994" indent="0">
              <a:buNone/>
              <a:defRPr sz="1890" b="1"/>
            </a:lvl7pPr>
            <a:lvl8pPr marL="3779992" indent="0">
              <a:buNone/>
              <a:defRPr sz="1890" b="1"/>
            </a:lvl8pPr>
            <a:lvl9pPr marL="4319991" indent="0">
              <a:buNone/>
              <a:defRPr sz="189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67381" y="3287331"/>
            <a:ext cx="4591306" cy="483516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94776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437594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25712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3890" y="599969"/>
            <a:ext cx="3483205" cy="2099892"/>
          </a:xfrm>
        </p:spPr>
        <p:txBody>
          <a:bodyPr anchor="b"/>
          <a:lstStyle>
            <a:lvl1pPr>
              <a:defRPr sz="37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1306" y="1295769"/>
            <a:ext cx="5467380" cy="6395505"/>
          </a:xfrm>
        </p:spPr>
        <p:txBody>
          <a:bodyPr/>
          <a:lstStyle>
            <a:lvl1pPr>
              <a:defRPr sz="3780"/>
            </a:lvl1pPr>
            <a:lvl2pPr>
              <a:defRPr sz="3307"/>
            </a:lvl2pPr>
            <a:lvl3pPr>
              <a:defRPr sz="2835"/>
            </a:lvl3pPr>
            <a:lvl4pPr>
              <a:defRPr sz="2362"/>
            </a:lvl4pPr>
            <a:lvl5pPr>
              <a:defRPr sz="2362"/>
            </a:lvl5pPr>
            <a:lvl6pPr>
              <a:defRPr sz="2362"/>
            </a:lvl6pPr>
            <a:lvl7pPr>
              <a:defRPr sz="2362"/>
            </a:lvl7pPr>
            <a:lvl8pPr>
              <a:defRPr sz="2362"/>
            </a:lvl8pPr>
            <a:lvl9pPr>
              <a:defRPr sz="2362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43890" y="2699862"/>
            <a:ext cx="3483205" cy="5001827"/>
          </a:xfrm>
        </p:spPr>
        <p:txBody>
          <a:bodyPr/>
          <a:lstStyle>
            <a:lvl1pPr marL="0" indent="0">
              <a:buNone/>
              <a:defRPr sz="1890"/>
            </a:lvl1pPr>
            <a:lvl2pPr marL="539999" indent="0">
              <a:buNone/>
              <a:defRPr sz="1654"/>
            </a:lvl2pPr>
            <a:lvl3pPr marL="1079998" indent="0">
              <a:buNone/>
              <a:defRPr sz="1417"/>
            </a:lvl3pPr>
            <a:lvl4pPr marL="1619997" indent="0">
              <a:buNone/>
              <a:defRPr sz="1181"/>
            </a:lvl4pPr>
            <a:lvl5pPr marL="2159996" indent="0">
              <a:buNone/>
              <a:defRPr sz="1181"/>
            </a:lvl5pPr>
            <a:lvl6pPr marL="2699995" indent="0">
              <a:buNone/>
              <a:defRPr sz="1181"/>
            </a:lvl6pPr>
            <a:lvl7pPr marL="3239994" indent="0">
              <a:buNone/>
              <a:defRPr sz="1181"/>
            </a:lvl7pPr>
            <a:lvl8pPr marL="3779992" indent="0">
              <a:buNone/>
              <a:defRPr sz="1181"/>
            </a:lvl8pPr>
            <a:lvl9pPr marL="4319991" indent="0">
              <a:buNone/>
              <a:defRPr sz="118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753471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3890" y="599969"/>
            <a:ext cx="3483205" cy="2099892"/>
          </a:xfrm>
        </p:spPr>
        <p:txBody>
          <a:bodyPr anchor="b"/>
          <a:lstStyle>
            <a:lvl1pPr>
              <a:defRPr sz="37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591306" y="1295769"/>
            <a:ext cx="5467380" cy="6395505"/>
          </a:xfrm>
        </p:spPr>
        <p:txBody>
          <a:bodyPr anchor="t"/>
          <a:lstStyle>
            <a:lvl1pPr marL="0" indent="0">
              <a:buNone/>
              <a:defRPr sz="3780"/>
            </a:lvl1pPr>
            <a:lvl2pPr marL="539999" indent="0">
              <a:buNone/>
              <a:defRPr sz="3307"/>
            </a:lvl2pPr>
            <a:lvl3pPr marL="1079998" indent="0">
              <a:buNone/>
              <a:defRPr sz="2835"/>
            </a:lvl3pPr>
            <a:lvl4pPr marL="1619997" indent="0">
              <a:buNone/>
              <a:defRPr sz="2362"/>
            </a:lvl4pPr>
            <a:lvl5pPr marL="2159996" indent="0">
              <a:buNone/>
              <a:defRPr sz="2362"/>
            </a:lvl5pPr>
            <a:lvl6pPr marL="2699995" indent="0">
              <a:buNone/>
              <a:defRPr sz="2362"/>
            </a:lvl6pPr>
            <a:lvl7pPr marL="3239994" indent="0">
              <a:buNone/>
              <a:defRPr sz="2362"/>
            </a:lvl7pPr>
            <a:lvl8pPr marL="3779992" indent="0">
              <a:buNone/>
              <a:defRPr sz="2362"/>
            </a:lvl8pPr>
            <a:lvl9pPr marL="4319991" indent="0">
              <a:buNone/>
              <a:defRPr sz="2362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43890" y="2699862"/>
            <a:ext cx="3483205" cy="5001827"/>
          </a:xfrm>
        </p:spPr>
        <p:txBody>
          <a:bodyPr/>
          <a:lstStyle>
            <a:lvl1pPr marL="0" indent="0">
              <a:buNone/>
              <a:defRPr sz="1890"/>
            </a:lvl1pPr>
            <a:lvl2pPr marL="539999" indent="0">
              <a:buNone/>
              <a:defRPr sz="1654"/>
            </a:lvl2pPr>
            <a:lvl3pPr marL="1079998" indent="0">
              <a:buNone/>
              <a:defRPr sz="1417"/>
            </a:lvl3pPr>
            <a:lvl4pPr marL="1619997" indent="0">
              <a:buNone/>
              <a:defRPr sz="1181"/>
            </a:lvl4pPr>
            <a:lvl5pPr marL="2159996" indent="0">
              <a:buNone/>
              <a:defRPr sz="1181"/>
            </a:lvl5pPr>
            <a:lvl6pPr marL="2699995" indent="0">
              <a:buNone/>
              <a:defRPr sz="1181"/>
            </a:lvl6pPr>
            <a:lvl7pPr marL="3239994" indent="0">
              <a:buNone/>
              <a:defRPr sz="1181"/>
            </a:lvl7pPr>
            <a:lvl8pPr marL="3779992" indent="0">
              <a:buNone/>
              <a:defRPr sz="1181"/>
            </a:lvl8pPr>
            <a:lvl9pPr marL="4319991" indent="0">
              <a:buNone/>
              <a:defRPr sz="118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44253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42484" y="479144"/>
            <a:ext cx="9314796" cy="173949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2484" y="2395710"/>
            <a:ext cx="9314796" cy="57101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2484" y="8341240"/>
            <a:ext cx="2429947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1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87396F-59F5-478F-BD4D-42B8712F80A2}" type="datetimeFigureOut">
              <a:rPr lang="en-GB" smtClean="0"/>
              <a:t>01/04/2021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77422" y="8341240"/>
            <a:ext cx="3644920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1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7332" y="8341240"/>
            <a:ext cx="2429947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1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BB0740-F6FC-48F4-87FF-E4BF10B27A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27061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079998" rtl="0" eaLnBrk="1" latinLnBrk="0" hangingPunct="1">
        <a:lnSpc>
          <a:spcPct val="90000"/>
        </a:lnSpc>
        <a:spcBef>
          <a:spcPct val="0"/>
        </a:spcBef>
        <a:buNone/>
        <a:defRPr sz="519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69999" indent="-269999" algn="l" defTabSz="1079998" rtl="0" eaLnBrk="1" latinLnBrk="0" hangingPunct="1">
        <a:lnSpc>
          <a:spcPct val="90000"/>
        </a:lnSpc>
        <a:spcBef>
          <a:spcPts val="1181"/>
        </a:spcBef>
        <a:buFont typeface="Arial" panose="020B0604020202020204" pitchFamily="34" charset="0"/>
        <a:buChar char="•"/>
        <a:defRPr sz="3307" kern="1200">
          <a:solidFill>
            <a:schemeClr val="tx1"/>
          </a:solidFill>
          <a:latin typeface="+mn-lt"/>
          <a:ea typeface="+mn-ea"/>
          <a:cs typeface="+mn-cs"/>
        </a:defRPr>
      </a:lvl1pPr>
      <a:lvl2pPr marL="809998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835" kern="1200">
          <a:solidFill>
            <a:schemeClr val="tx1"/>
          </a:solidFill>
          <a:latin typeface="+mn-lt"/>
          <a:ea typeface="+mn-ea"/>
          <a:cs typeface="+mn-cs"/>
        </a:defRPr>
      </a:lvl2pPr>
      <a:lvl3pPr marL="1349997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362" kern="1200">
          <a:solidFill>
            <a:schemeClr val="tx1"/>
          </a:solidFill>
          <a:latin typeface="+mn-lt"/>
          <a:ea typeface="+mn-ea"/>
          <a:cs typeface="+mn-cs"/>
        </a:defRPr>
      </a:lvl3pPr>
      <a:lvl4pPr marL="1889996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4pPr>
      <a:lvl5pPr marL="2429995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5pPr>
      <a:lvl6pPr marL="2969994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6pPr>
      <a:lvl7pPr marL="3509993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7pPr>
      <a:lvl8pPr marL="4049992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8pPr>
      <a:lvl9pPr marL="4589991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1pPr>
      <a:lvl2pPr marL="539999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2pPr>
      <a:lvl3pPr marL="1079998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3pPr>
      <a:lvl4pPr marL="1619997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4pPr>
      <a:lvl5pPr marL="2159996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5pPr>
      <a:lvl6pPr marL="2699995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6pPr>
      <a:lvl7pPr marL="3239994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7pPr>
      <a:lvl8pPr marL="3779992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8pPr>
      <a:lvl9pPr marL="4319991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007ABF4B-3686-4D07-AE1F-7D9E059F4843}"/>
              </a:ext>
            </a:extLst>
          </p:cNvPr>
          <p:cNvSpPr/>
          <p:nvPr/>
        </p:nvSpPr>
        <p:spPr>
          <a:xfrm>
            <a:off x="71883" y="6495055"/>
            <a:ext cx="4035840" cy="1794164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model_performance</a:t>
            </a:r>
            <a:r>
              <a:rPr lang="fr-FR" sz="28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AIC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BIC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ICC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R2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RMSE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…</a:t>
            </a:r>
            <a:endParaRPr lang="fr-FR" sz="1600" i="1" dirty="0">
              <a:latin typeface="Century Gothic" panose="020B0502020202020204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B13B61B-7CA9-43C6-A8F0-6C12BF6870C6}"/>
              </a:ext>
            </a:extLst>
          </p:cNvPr>
          <p:cNvSpPr/>
          <p:nvPr/>
        </p:nvSpPr>
        <p:spPr>
          <a:xfrm>
            <a:off x="0" y="1257028"/>
            <a:ext cx="3755499" cy="112156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>
                <a:latin typeface="Century Gothic" panose="020B0502020202020204" pitchFamily="34" charset="0"/>
              </a:rPr>
              <a:t>Model 1</a:t>
            </a:r>
          </a:p>
          <a:p>
            <a:pPr algn="ctr"/>
            <a:r>
              <a:rPr lang="fr-FR" sz="2400" b="1" dirty="0" err="1">
                <a:solidFill>
                  <a:srgbClr val="3ECE50"/>
                </a:solidFill>
                <a:latin typeface="Consolas" panose="020B0609020204030204" pitchFamily="49" charset="0"/>
              </a:rPr>
              <a:t>glm</a:t>
            </a:r>
            <a:r>
              <a:rPr lang="fr-FR" sz="2400" b="1" dirty="0">
                <a:solidFill>
                  <a:srgbClr val="3ECE50"/>
                </a:solidFill>
                <a:latin typeface="Consolas" panose="020B0609020204030204" pitchFamily="49" charset="0"/>
              </a:rPr>
              <a:t>(</a:t>
            </a:r>
            <a:r>
              <a:rPr lang="fr-FR" sz="2400" b="1" dirty="0" err="1">
                <a:solidFill>
                  <a:srgbClr val="3ECE50"/>
                </a:solidFill>
                <a:latin typeface="Consolas" panose="020B0609020204030204" pitchFamily="49" charset="0"/>
              </a:rPr>
              <a:t>response</a:t>
            </a:r>
            <a:r>
              <a:rPr lang="fr-FR" sz="2400" b="1" dirty="0">
                <a:solidFill>
                  <a:srgbClr val="3ECE50"/>
                </a:solidFill>
                <a:latin typeface="Consolas" panose="020B0609020204030204" pitchFamily="49" charset="0"/>
              </a:rPr>
              <a:t> ~ V1*V2)</a:t>
            </a:r>
            <a:endParaRPr lang="en-GB" sz="2400" b="1" dirty="0">
              <a:solidFill>
                <a:srgbClr val="3ECE50"/>
              </a:solidFill>
              <a:latin typeface="Consolas" panose="020B0609020204030204" pitchFamily="49" charset="0"/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128DBC4A-4A9B-4742-9029-FCAF3E7D4E9B}"/>
              </a:ext>
            </a:extLst>
          </p:cNvPr>
          <p:cNvSpPr/>
          <p:nvPr/>
        </p:nvSpPr>
        <p:spPr>
          <a:xfrm>
            <a:off x="334818" y="3452013"/>
            <a:ext cx="3074467" cy="207198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check_model</a:t>
            </a:r>
            <a:r>
              <a:rPr lang="fr-FR" sz="28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Linearity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Homogenity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Heteroscedasticity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Collinearity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Outliers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…</a:t>
            </a:r>
            <a:endParaRPr lang="en-GB" i="1" dirty="0">
              <a:latin typeface="Century Gothic" panose="020B0502020202020204" pitchFamily="34" charset="0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E91B0969-7583-4359-9936-1FCE0D1A12F0}"/>
              </a:ext>
            </a:extLst>
          </p:cNvPr>
          <p:cNvSpPr/>
          <p:nvPr/>
        </p:nvSpPr>
        <p:spPr>
          <a:xfrm>
            <a:off x="3475170" y="7240209"/>
            <a:ext cx="3849419" cy="64346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compare_performance</a:t>
            </a:r>
            <a:r>
              <a:rPr lang="fr-FR" sz="24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  <a:endParaRPr lang="en-GB" sz="2400" b="1" dirty="0">
              <a:solidFill>
                <a:srgbClr val="CD00B4"/>
              </a:solidFill>
              <a:latin typeface="Consolas" panose="020B0609020204030204" pitchFamily="49" charset="0"/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1147A805-C624-41C3-8F5E-367B840AAFC0}"/>
              </a:ext>
            </a:extLst>
          </p:cNvPr>
          <p:cNvSpPr/>
          <p:nvPr/>
        </p:nvSpPr>
        <p:spPr>
          <a:xfrm>
            <a:off x="3409285" y="2980860"/>
            <a:ext cx="3849419" cy="64346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test_performance</a:t>
            </a:r>
            <a:r>
              <a:rPr lang="fr-FR" sz="24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</a:p>
          <a:p>
            <a:pPr algn="ctr"/>
            <a:r>
              <a:rPr lang="fr-FR" i="1" dirty="0">
                <a:latin typeface="Century Gothic" panose="020B0502020202020204" pitchFamily="34" charset="0"/>
              </a:rPr>
              <a:t>Model 1 &gt; Model 2 (p &lt; .042)</a:t>
            </a:r>
          </a:p>
        </p:txBody>
      </p:sp>
      <p:pic>
        <p:nvPicPr>
          <p:cNvPr id="1026" name="Picture 2">
            <a:extLst>
              <a:ext uri="{FF2B5EF4-FFF2-40B4-BE49-F238E27FC236}">
                <a16:creationId xmlns:a16="http://schemas.microsoft.com/office/drawing/2014/main" id="{2E0735C7-5A95-4422-9AC3-8D0F7C406E2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426506" y="16934"/>
            <a:ext cx="1346733" cy="155772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5" name="TextBox 54">
            <a:extLst>
              <a:ext uri="{FF2B5EF4-FFF2-40B4-BE49-F238E27FC236}">
                <a16:creationId xmlns:a16="http://schemas.microsoft.com/office/drawing/2014/main" id="{39BF4EBE-9474-47FD-8AC7-94B1269D895F}"/>
              </a:ext>
            </a:extLst>
          </p:cNvPr>
          <p:cNvSpPr txBox="1"/>
          <p:nvPr/>
        </p:nvSpPr>
        <p:spPr>
          <a:xfrm>
            <a:off x="1719923" y="514"/>
            <a:ext cx="7359916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fr-FR" sz="3200" b="1" dirty="0" err="1">
                <a:latin typeface="Century Gothic" panose="020B0502020202020204" pitchFamily="34" charset="0"/>
              </a:rPr>
              <a:t>Using</a:t>
            </a:r>
            <a:r>
              <a:rPr lang="fr-FR" sz="3200" b="1" dirty="0">
                <a:latin typeface="Century Gothic" panose="020B0502020202020204" pitchFamily="34" charset="0"/>
              </a:rPr>
              <a:t> the </a:t>
            </a:r>
            <a:r>
              <a:rPr lang="fr-FR" sz="3200" b="1" i="1" dirty="0">
                <a:latin typeface="Consolas" panose="020B0609020204030204" pitchFamily="49" charset="0"/>
              </a:rPr>
              <a:t>performance</a:t>
            </a:r>
            <a:r>
              <a:rPr lang="fr-FR" sz="3200" b="1" dirty="0">
                <a:latin typeface="Century Gothic" panose="020B0502020202020204" pitchFamily="34" charset="0"/>
              </a:rPr>
              <a:t> R package</a:t>
            </a:r>
          </a:p>
        </p:txBody>
      </p:sp>
      <p:graphicFrame>
        <p:nvGraphicFramePr>
          <p:cNvPr id="57" name="Table 58">
            <a:extLst>
              <a:ext uri="{FF2B5EF4-FFF2-40B4-BE49-F238E27FC236}">
                <a16:creationId xmlns:a16="http://schemas.microsoft.com/office/drawing/2014/main" id="{2E71D294-9EC5-43D9-9347-A26BBE5832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2483953"/>
              </p:ext>
            </p:extLst>
          </p:nvPr>
        </p:nvGraphicFramePr>
        <p:xfrm>
          <a:off x="3796239" y="7867101"/>
          <a:ext cx="3207280" cy="980073"/>
        </p:xfrm>
        <a:graphic>
          <a:graphicData uri="http://schemas.openxmlformats.org/drawingml/2006/table">
            <a:tbl>
              <a:tblPr firstRow="1" bandRow="1">
                <a:tableStyleId>{C083E6E3-FA7D-4D7B-A595-EF9225AFEA82}</a:tableStyleId>
              </a:tblPr>
              <a:tblGrid>
                <a:gridCol w="801820">
                  <a:extLst>
                    <a:ext uri="{9D8B030D-6E8A-4147-A177-3AD203B41FA5}">
                      <a16:colId xmlns:a16="http://schemas.microsoft.com/office/drawing/2014/main" val="2446890595"/>
                    </a:ext>
                  </a:extLst>
                </a:gridCol>
                <a:gridCol w="801820">
                  <a:extLst>
                    <a:ext uri="{9D8B030D-6E8A-4147-A177-3AD203B41FA5}">
                      <a16:colId xmlns:a16="http://schemas.microsoft.com/office/drawing/2014/main" val="1063152232"/>
                    </a:ext>
                  </a:extLst>
                </a:gridCol>
                <a:gridCol w="801820">
                  <a:extLst>
                    <a:ext uri="{9D8B030D-6E8A-4147-A177-3AD203B41FA5}">
                      <a16:colId xmlns:a16="http://schemas.microsoft.com/office/drawing/2014/main" val="1799320389"/>
                    </a:ext>
                  </a:extLst>
                </a:gridCol>
                <a:gridCol w="801820">
                  <a:extLst>
                    <a:ext uri="{9D8B030D-6E8A-4147-A177-3AD203B41FA5}">
                      <a16:colId xmlns:a16="http://schemas.microsoft.com/office/drawing/2014/main" val="3961177945"/>
                    </a:ext>
                  </a:extLst>
                </a:gridCol>
              </a:tblGrid>
              <a:tr h="326691">
                <a:tc>
                  <a:txBody>
                    <a:bodyPr/>
                    <a:lstStyle/>
                    <a:p>
                      <a:r>
                        <a:rPr lang="fr-FR" sz="1400" dirty="0"/>
                        <a:t>Model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AIC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BIC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R2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40373995"/>
                  </a:ext>
                </a:extLst>
              </a:tr>
              <a:tr h="326691">
                <a:tc>
                  <a:txBody>
                    <a:bodyPr/>
                    <a:lstStyle/>
                    <a:p>
                      <a:r>
                        <a:rPr lang="fr-FR" sz="1400" b="1" dirty="0"/>
                        <a:t>Model 1</a:t>
                      </a:r>
                      <a:endParaRPr lang="en-GB" sz="1400" b="1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301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318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0.14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923801804"/>
                  </a:ext>
                </a:extLst>
              </a:tr>
              <a:tr h="326691">
                <a:tc>
                  <a:txBody>
                    <a:bodyPr/>
                    <a:lstStyle/>
                    <a:p>
                      <a:r>
                        <a:rPr lang="fr-FR" sz="1400" b="1" dirty="0"/>
                        <a:t>Model 2</a:t>
                      </a:r>
                      <a:endParaRPr lang="en-GB" sz="1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284</a:t>
                      </a:r>
                      <a:endParaRPr lang="en-GB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/>
                        <a:t>297</a:t>
                      </a:r>
                      <a:endParaRPr lang="en-GB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0.12</a:t>
                      </a:r>
                      <a:endParaRPr lang="en-GB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37440306"/>
                  </a:ext>
                </a:extLst>
              </a:tr>
            </a:tbl>
          </a:graphicData>
        </a:graphic>
      </p:graphicFrame>
      <p:sp>
        <p:nvSpPr>
          <p:cNvPr id="67" name="Rectangle 66">
            <a:extLst>
              <a:ext uri="{FF2B5EF4-FFF2-40B4-BE49-F238E27FC236}">
                <a16:creationId xmlns:a16="http://schemas.microsoft.com/office/drawing/2014/main" id="{0B89CC8B-C404-4714-80EB-95F65F214823}"/>
              </a:ext>
            </a:extLst>
          </p:cNvPr>
          <p:cNvSpPr/>
          <p:nvPr/>
        </p:nvSpPr>
        <p:spPr>
          <a:xfrm>
            <a:off x="6947003" y="6495055"/>
            <a:ext cx="4035840" cy="1794164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model_performance</a:t>
            </a:r>
            <a:r>
              <a:rPr lang="fr-FR" sz="28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AIC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BIC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ICC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R2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RMSE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…</a:t>
            </a:r>
            <a:endParaRPr lang="fr-FR" sz="1600" i="1" dirty="0">
              <a:latin typeface="Century Gothic" panose="020B0502020202020204" pitchFamily="34" charset="0"/>
            </a:endParaRP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7982970B-4021-47DD-BDC9-961A5F5065A7}"/>
              </a:ext>
            </a:extLst>
          </p:cNvPr>
          <p:cNvSpPr/>
          <p:nvPr/>
        </p:nvSpPr>
        <p:spPr>
          <a:xfrm>
            <a:off x="6918920" y="1254382"/>
            <a:ext cx="3787711" cy="112156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>
                <a:latin typeface="Century Gothic" panose="020B0502020202020204" pitchFamily="34" charset="0"/>
              </a:rPr>
              <a:t>Model 2</a:t>
            </a:r>
          </a:p>
          <a:p>
            <a:pPr algn="ctr"/>
            <a:r>
              <a:rPr lang="fr-FR" sz="2400" b="1" dirty="0" err="1">
                <a:solidFill>
                  <a:srgbClr val="915500"/>
                </a:solidFill>
                <a:latin typeface="Consolas" panose="020B0609020204030204" pitchFamily="49" charset="0"/>
              </a:rPr>
              <a:t>glm</a:t>
            </a:r>
            <a:r>
              <a:rPr lang="fr-FR" sz="2400" b="1" dirty="0">
                <a:solidFill>
                  <a:srgbClr val="915500"/>
                </a:solidFill>
                <a:latin typeface="Consolas" panose="020B0609020204030204" pitchFamily="49" charset="0"/>
              </a:rPr>
              <a:t>(</a:t>
            </a:r>
            <a:r>
              <a:rPr lang="fr-FR" sz="2400" b="1" dirty="0" err="1">
                <a:solidFill>
                  <a:srgbClr val="915500"/>
                </a:solidFill>
                <a:latin typeface="Consolas" panose="020B0609020204030204" pitchFamily="49" charset="0"/>
              </a:rPr>
              <a:t>response</a:t>
            </a:r>
            <a:r>
              <a:rPr lang="fr-FR" sz="2400" b="1" dirty="0">
                <a:solidFill>
                  <a:srgbClr val="915500"/>
                </a:solidFill>
                <a:latin typeface="Consolas" panose="020B0609020204030204" pitchFamily="49" charset="0"/>
              </a:rPr>
              <a:t> ~ V1)</a:t>
            </a:r>
            <a:endParaRPr lang="en-GB" sz="2400" b="1" dirty="0">
              <a:solidFill>
                <a:srgbClr val="915500"/>
              </a:solidFill>
              <a:latin typeface="Consolas" panose="020B0609020204030204" pitchFamily="49" charset="0"/>
            </a:endParaRP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7C8774A5-A051-4C09-9B52-FB25BD6CD456}"/>
              </a:ext>
            </a:extLst>
          </p:cNvPr>
          <p:cNvSpPr/>
          <p:nvPr/>
        </p:nvSpPr>
        <p:spPr>
          <a:xfrm>
            <a:off x="7275541" y="3459181"/>
            <a:ext cx="3074467" cy="207198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check_model</a:t>
            </a:r>
            <a:r>
              <a:rPr lang="fr-FR" sz="28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Linearity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Homogenity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Heteroscedasticity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Collinearity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Outliers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…</a:t>
            </a:r>
            <a:endParaRPr lang="en-GB" i="1" dirty="0">
              <a:latin typeface="Century Gothic" panose="020B0502020202020204" pitchFamily="34" charset="0"/>
            </a:endParaRPr>
          </a:p>
        </p:txBody>
      </p:sp>
      <p:cxnSp>
        <p:nvCxnSpPr>
          <p:cNvPr id="8" name="Straight Arrow Connector 7">
            <a:extLst>
              <a:ext uri="{FF2B5EF4-FFF2-40B4-BE49-F238E27FC236}">
                <a16:creationId xmlns:a16="http://schemas.microsoft.com/office/drawing/2014/main" id="{39CFED15-C7BA-4916-91F0-32A6521CE73E}"/>
              </a:ext>
            </a:extLst>
          </p:cNvPr>
          <p:cNvCxnSpPr>
            <a:cxnSpLocks/>
            <a:stCxn id="6" idx="2"/>
            <a:endCxn id="16" idx="0"/>
          </p:cNvCxnSpPr>
          <p:nvPr/>
        </p:nvCxnSpPr>
        <p:spPr>
          <a:xfrm flipH="1">
            <a:off x="1872052" y="2378597"/>
            <a:ext cx="0" cy="1073416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A1A5861A-5A10-4AF8-A2D6-35620DC4C415}"/>
              </a:ext>
            </a:extLst>
          </p:cNvPr>
          <p:cNvCxnSpPr>
            <a:cxnSpLocks/>
          </p:cNvCxnSpPr>
          <p:nvPr/>
        </p:nvCxnSpPr>
        <p:spPr>
          <a:xfrm flipH="1">
            <a:off x="1868554" y="5253066"/>
            <a:ext cx="195" cy="972000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5" name="Arc 44">
            <a:extLst>
              <a:ext uri="{FF2B5EF4-FFF2-40B4-BE49-F238E27FC236}">
                <a16:creationId xmlns:a16="http://schemas.microsoft.com/office/drawing/2014/main" id="{5B822E86-9E13-4E20-91F0-312658B3B07C}"/>
              </a:ext>
            </a:extLst>
          </p:cNvPr>
          <p:cNvSpPr/>
          <p:nvPr/>
        </p:nvSpPr>
        <p:spPr>
          <a:xfrm>
            <a:off x="2089803" y="2074333"/>
            <a:ext cx="3240000" cy="1794164"/>
          </a:xfrm>
          <a:prstGeom prst="arc">
            <a:avLst/>
          </a:prstGeom>
          <a:ln w="28575">
            <a:headEnd type="triangl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66" name="Arc 65">
            <a:extLst>
              <a:ext uri="{FF2B5EF4-FFF2-40B4-BE49-F238E27FC236}">
                <a16:creationId xmlns:a16="http://schemas.microsoft.com/office/drawing/2014/main" id="{C1BCB8A0-3EF6-4A83-937A-08916892E55E}"/>
              </a:ext>
            </a:extLst>
          </p:cNvPr>
          <p:cNvSpPr/>
          <p:nvPr/>
        </p:nvSpPr>
        <p:spPr>
          <a:xfrm>
            <a:off x="2089803" y="6597418"/>
            <a:ext cx="3240000" cy="1692082"/>
          </a:xfrm>
          <a:prstGeom prst="arc">
            <a:avLst>
              <a:gd name="adj1" fmla="val 17318132"/>
              <a:gd name="adj2" fmla="val 0"/>
            </a:avLst>
          </a:prstGeom>
          <a:ln w="28575">
            <a:headEnd type="triangl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cxnSp>
        <p:nvCxnSpPr>
          <p:cNvPr id="69" name="Straight Arrow Connector 68">
            <a:extLst>
              <a:ext uri="{FF2B5EF4-FFF2-40B4-BE49-F238E27FC236}">
                <a16:creationId xmlns:a16="http://schemas.microsoft.com/office/drawing/2014/main" id="{4DC8A176-68D9-4529-8003-B1A27784EF2F}"/>
              </a:ext>
            </a:extLst>
          </p:cNvPr>
          <p:cNvCxnSpPr>
            <a:cxnSpLocks/>
            <a:stCxn id="68" idx="2"/>
            <a:endCxn id="70" idx="0"/>
          </p:cNvCxnSpPr>
          <p:nvPr/>
        </p:nvCxnSpPr>
        <p:spPr>
          <a:xfrm flipH="1">
            <a:off x="8812775" y="2375951"/>
            <a:ext cx="1" cy="1083230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1" name="Straight Arrow Connector 70">
            <a:extLst>
              <a:ext uri="{FF2B5EF4-FFF2-40B4-BE49-F238E27FC236}">
                <a16:creationId xmlns:a16="http://schemas.microsoft.com/office/drawing/2014/main" id="{2C30311C-01E4-47E6-967F-8E0BD16F5AE2}"/>
              </a:ext>
            </a:extLst>
          </p:cNvPr>
          <p:cNvCxnSpPr>
            <a:cxnSpLocks/>
          </p:cNvCxnSpPr>
          <p:nvPr/>
        </p:nvCxnSpPr>
        <p:spPr>
          <a:xfrm>
            <a:off x="8812775" y="5253066"/>
            <a:ext cx="0" cy="972000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8" name="Arc 77">
            <a:extLst>
              <a:ext uri="{FF2B5EF4-FFF2-40B4-BE49-F238E27FC236}">
                <a16:creationId xmlns:a16="http://schemas.microsoft.com/office/drawing/2014/main" id="{AC69A7A5-F960-4C88-B642-789D3E280E54}"/>
              </a:ext>
            </a:extLst>
          </p:cNvPr>
          <p:cNvSpPr/>
          <p:nvPr/>
        </p:nvSpPr>
        <p:spPr>
          <a:xfrm flipH="1">
            <a:off x="5329803" y="2074333"/>
            <a:ext cx="3240000" cy="1794164"/>
          </a:xfrm>
          <a:prstGeom prst="arc">
            <a:avLst/>
          </a:prstGeom>
          <a:ln w="28575">
            <a:headEnd type="triangl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9" name="Arc 78">
            <a:extLst>
              <a:ext uri="{FF2B5EF4-FFF2-40B4-BE49-F238E27FC236}">
                <a16:creationId xmlns:a16="http://schemas.microsoft.com/office/drawing/2014/main" id="{C2548142-0471-4861-8BF2-5DFD02A49515}"/>
              </a:ext>
            </a:extLst>
          </p:cNvPr>
          <p:cNvSpPr/>
          <p:nvPr/>
        </p:nvSpPr>
        <p:spPr>
          <a:xfrm flipH="1">
            <a:off x="5329803" y="6597418"/>
            <a:ext cx="3240000" cy="1692082"/>
          </a:xfrm>
          <a:prstGeom prst="arc">
            <a:avLst>
              <a:gd name="adj1" fmla="val 16678524"/>
              <a:gd name="adj2" fmla="val 0"/>
            </a:avLst>
          </a:prstGeom>
          <a:ln w="28575">
            <a:headEnd type="triangl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469112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007ABF4B-3686-4D07-AE1F-7D9E059F4843}"/>
              </a:ext>
            </a:extLst>
          </p:cNvPr>
          <p:cNvSpPr/>
          <p:nvPr/>
        </p:nvSpPr>
        <p:spPr>
          <a:xfrm>
            <a:off x="-26973" y="6495055"/>
            <a:ext cx="4035840" cy="1794164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model_performance</a:t>
            </a:r>
            <a:r>
              <a:rPr lang="fr-FR" sz="28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AIC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BIC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ICC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R2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RMSE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…</a:t>
            </a:r>
            <a:endParaRPr lang="fr-FR" sz="1600" i="1" dirty="0">
              <a:latin typeface="Century Gothic" panose="020B0502020202020204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B13B61B-7CA9-43C6-A8F0-6C12BF6870C6}"/>
              </a:ext>
            </a:extLst>
          </p:cNvPr>
          <p:cNvSpPr/>
          <p:nvPr/>
        </p:nvSpPr>
        <p:spPr>
          <a:xfrm>
            <a:off x="0" y="1257028"/>
            <a:ext cx="3755499" cy="112156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>
                <a:latin typeface="Century Gothic" panose="020B0502020202020204" pitchFamily="34" charset="0"/>
              </a:rPr>
              <a:t>Model 1</a:t>
            </a:r>
          </a:p>
          <a:p>
            <a:pPr algn="ctr"/>
            <a:r>
              <a:rPr lang="fr-FR" sz="2400" b="1" dirty="0" err="1">
                <a:solidFill>
                  <a:srgbClr val="3ECE50"/>
                </a:solidFill>
                <a:latin typeface="Consolas" panose="020B0609020204030204" pitchFamily="49" charset="0"/>
              </a:rPr>
              <a:t>glm</a:t>
            </a:r>
            <a:r>
              <a:rPr lang="fr-FR" sz="2400" b="1" dirty="0">
                <a:solidFill>
                  <a:srgbClr val="3ECE50"/>
                </a:solidFill>
                <a:latin typeface="Consolas" panose="020B0609020204030204" pitchFamily="49" charset="0"/>
              </a:rPr>
              <a:t>(</a:t>
            </a:r>
            <a:r>
              <a:rPr lang="fr-FR" sz="2400" b="1" dirty="0" err="1">
                <a:solidFill>
                  <a:srgbClr val="3ECE50"/>
                </a:solidFill>
                <a:latin typeface="Consolas" panose="020B0609020204030204" pitchFamily="49" charset="0"/>
              </a:rPr>
              <a:t>response</a:t>
            </a:r>
            <a:r>
              <a:rPr lang="fr-FR" sz="2400" b="1" dirty="0">
                <a:solidFill>
                  <a:srgbClr val="3ECE50"/>
                </a:solidFill>
                <a:latin typeface="Consolas" panose="020B0609020204030204" pitchFamily="49" charset="0"/>
              </a:rPr>
              <a:t> ~ V1*V2)</a:t>
            </a:r>
            <a:endParaRPr lang="en-GB" sz="2400" b="1" dirty="0">
              <a:solidFill>
                <a:srgbClr val="3ECE50"/>
              </a:solidFill>
              <a:latin typeface="Consolas" panose="020B0609020204030204" pitchFamily="49" charset="0"/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128DBC4A-4A9B-4742-9029-FCAF3E7D4E9B}"/>
              </a:ext>
            </a:extLst>
          </p:cNvPr>
          <p:cNvSpPr/>
          <p:nvPr/>
        </p:nvSpPr>
        <p:spPr>
          <a:xfrm>
            <a:off x="334818" y="3452013"/>
            <a:ext cx="3074467" cy="207198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check_model</a:t>
            </a:r>
            <a:r>
              <a:rPr lang="fr-FR" sz="28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Linearity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Homogenity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Heteroscedasticity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Collinearity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Outliers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…</a:t>
            </a:r>
            <a:endParaRPr lang="en-GB" i="1" dirty="0">
              <a:latin typeface="Century Gothic" panose="020B0502020202020204" pitchFamily="34" charset="0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E91B0969-7583-4359-9936-1FCE0D1A12F0}"/>
              </a:ext>
            </a:extLst>
          </p:cNvPr>
          <p:cNvSpPr/>
          <p:nvPr/>
        </p:nvSpPr>
        <p:spPr>
          <a:xfrm>
            <a:off x="3475170" y="2618766"/>
            <a:ext cx="3849419" cy="64346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compare_performance</a:t>
            </a:r>
            <a:r>
              <a:rPr lang="fr-FR" sz="24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  <a:endParaRPr lang="en-GB" sz="2400" b="1" dirty="0">
              <a:solidFill>
                <a:srgbClr val="CD00B4"/>
              </a:solidFill>
              <a:latin typeface="Consolas" panose="020B0609020204030204" pitchFamily="49" charset="0"/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1147A805-C624-41C3-8F5E-367B840AAFC0}"/>
              </a:ext>
            </a:extLst>
          </p:cNvPr>
          <p:cNvSpPr/>
          <p:nvPr/>
        </p:nvSpPr>
        <p:spPr>
          <a:xfrm>
            <a:off x="3475169" y="7785253"/>
            <a:ext cx="3849419" cy="64346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test_performance</a:t>
            </a:r>
            <a:r>
              <a:rPr lang="fr-FR" sz="24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</a:p>
          <a:p>
            <a:pPr algn="ctr"/>
            <a:r>
              <a:rPr lang="fr-FR" i="1" dirty="0">
                <a:latin typeface="Century Gothic" panose="020B0502020202020204" pitchFamily="34" charset="0"/>
              </a:rPr>
              <a:t>Model 1 &gt; Model 2 (p &lt; .042)</a:t>
            </a:r>
          </a:p>
        </p:txBody>
      </p:sp>
      <p:pic>
        <p:nvPicPr>
          <p:cNvPr id="1026" name="Picture 2">
            <a:extLst>
              <a:ext uri="{FF2B5EF4-FFF2-40B4-BE49-F238E27FC236}">
                <a16:creationId xmlns:a16="http://schemas.microsoft.com/office/drawing/2014/main" id="{2E0735C7-5A95-4422-9AC3-8D0F7C406E2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426506" y="16934"/>
            <a:ext cx="1346733" cy="155772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5" name="TextBox 54">
            <a:extLst>
              <a:ext uri="{FF2B5EF4-FFF2-40B4-BE49-F238E27FC236}">
                <a16:creationId xmlns:a16="http://schemas.microsoft.com/office/drawing/2014/main" id="{39BF4EBE-9474-47FD-8AC7-94B1269D895F}"/>
              </a:ext>
            </a:extLst>
          </p:cNvPr>
          <p:cNvSpPr txBox="1"/>
          <p:nvPr/>
        </p:nvSpPr>
        <p:spPr>
          <a:xfrm>
            <a:off x="1719923" y="514"/>
            <a:ext cx="7359916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fr-FR" sz="3200" b="1" dirty="0" err="1">
                <a:latin typeface="Century Gothic" panose="020B0502020202020204" pitchFamily="34" charset="0"/>
              </a:rPr>
              <a:t>Using</a:t>
            </a:r>
            <a:r>
              <a:rPr lang="fr-FR" sz="3200" b="1" dirty="0">
                <a:latin typeface="Century Gothic" panose="020B0502020202020204" pitchFamily="34" charset="0"/>
              </a:rPr>
              <a:t> the </a:t>
            </a:r>
            <a:r>
              <a:rPr lang="fr-FR" sz="3200" b="1" i="1" dirty="0">
                <a:latin typeface="Consolas" panose="020B0609020204030204" pitchFamily="49" charset="0"/>
              </a:rPr>
              <a:t>performance</a:t>
            </a:r>
            <a:r>
              <a:rPr lang="fr-FR" sz="3200" b="1" dirty="0">
                <a:latin typeface="Century Gothic" panose="020B0502020202020204" pitchFamily="34" charset="0"/>
              </a:rPr>
              <a:t> R package</a:t>
            </a:r>
          </a:p>
        </p:txBody>
      </p:sp>
      <p:graphicFrame>
        <p:nvGraphicFramePr>
          <p:cNvPr id="57" name="Table 58">
            <a:extLst>
              <a:ext uri="{FF2B5EF4-FFF2-40B4-BE49-F238E27FC236}">
                <a16:creationId xmlns:a16="http://schemas.microsoft.com/office/drawing/2014/main" id="{2E71D294-9EC5-43D9-9347-A26BBE5832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14720186"/>
              </p:ext>
            </p:extLst>
          </p:nvPr>
        </p:nvGraphicFramePr>
        <p:xfrm>
          <a:off x="3796239" y="3245658"/>
          <a:ext cx="3207280" cy="980073"/>
        </p:xfrm>
        <a:graphic>
          <a:graphicData uri="http://schemas.openxmlformats.org/drawingml/2006/table">
            <a:tbl>
              <a:tblPr firstRow="1" bandRow="1">
                <a:tableStyleId>{C083E6E3-FA7D-4D7B-A595-EF9225AFEA82}</a:tableStyleId>
              </a:tblPr>
              <a:tblGrid>
                <a:gridCol w="801820">
                  <a:extLst>
                    <a:ext uri="{9D8B030D-6E8A-4147-A177-3AD203B41FA5}">
                      <a16:colId xmlns:a16="http://schemas.microsoft.com/office/drawing/2014/main" val="2446890595"/>
                    </a:ext>
                  </a:extLst>
                </a:gridCol>
                <a:gridCol w="801820">
                  <a:extLst>
                    <a:ext uri="{9D8B030D-6E8A-4147-A177-3AD203B41FA5}">
                      <a16:colId xmlns:a16="http://schemas.microsoft.com/office/drawing/2014/main" val="1063152232"/>
                    </a:ext>
                  </a:extLst>
                </a:gridCol>
                <a:gridCol w="801820">
                  <a:extLst>
                    <a:ext uri="{9D8B030D-6E8A-4147-A177-3AD203B41FA5}">
                      <a16:colId xmlns:a16="http://schemas.microsoft.com/office/drawing/2014/main" val="1799320389"/>
                    </a:ext>
                  </a:extLst>
                </a:gridCol>
                <a:gridCol w="801820">
                  <a:extLst>
                    <a:ext uri="{9D8B030D-6E8A-4147-A177-3AD203B41FA5}">
                      <a16:colId xmlns:a16="http://schemas.microsoft.com/office/drawing/2014/main" val="3961177945"/>
                    </a:ext>
                  </a:extLst>
                </a:gridCol>
              </a:tblGrid>
              <a:tr h="326691">
                <a:tc>
                  <a:txBody>
                    <a:bodyPr/>
                    <a:lstStyle/>
                    <a:p>
                      <a:r>
                        <a:rPr lang="fr-FR" sz="1400" dirty="0"/>
                        <a:t>Model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AIC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BIC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R2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40373995"/>
                  </a:ext>
                </a:extLst>
              </a:tr>
              <a:tr h="326691">
                <a:tc>
                  <a:txBody>
                    <a:bodyPr/>
                    <a:lstStyle/>
                    <a:p>
                      <a:r>
                        <a:rPr lang="fr-FR" sz="1400" b="1" dirty="0"/>
                        <a:t>Model 1</a:t>
                      </a:r>
                      <a:endParaRPr lang="en-GB" sz="1400" b="1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301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318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0.14</a:t>
                      </a:r>
                      <a:endParaRPr lang="en-GB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923801804"/>
                  </a:ext>
                </a:extLst>
              </a:tr>
              <a:tr h="326691">
                <a:tc>
                  <a:txBody>
                    <a:bodyPr/>
                    <a:lstStyle/>
                    <a:p>
                      <a:r>
                        <a:rPr lang="fr-FR" sz="1400" b="1" dirty="0"/>
                        <a:t>Model 2</a:t>
                      </a:r>
                      <a:endParaRPr lang="en-GB" sz="1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284</a:t>
                      </a:r>
                      <a:endParaRPr lang="en-GB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297</a:t>
                      </a:r>
                      <a:endParaRPr lang="en-GB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0.12</a:t>
                      </a:r>
                      <a:endParaRPr lang="en-GB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37440306"/>
                  </a:ext>
                </a:extLst>
              </a:tr>
            </a:tbl>
          </a:graphicData>
        </a:graphic>
      </p:graphicFrame>
      <p:sp>
        <p:nvSpPr>
          <p:cNvPr id="67" name="Rectangle 66">
            <a:extLst>
              <a:ext uri="{FF2B5EF4-FFF2-40B4-BE49-F238E27FC236}">
                <a16:creationId xmlns:a16="http://schemas.microsoft.com/office/drawing/2014/main" id="{0B89CC8B-C404-4714-80EB-95F65F214823}"/>
              </a:ext>
            </a:extLst>
          </p:cNvPr>
          <p:cNvSpPr/>
          <p:nvPr/>
        </p:nvSpPr>
        <p:spPr>
          <a:xfrm>
            <a:off x="6947003" y="6495055"/>
            <a:ext cx="4035840" cy="1794164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model_performance</a:t>
            </a:r>
            <a:r>
              <a:rPr lang="fr-FR" sz="28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AIC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BIC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ICC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R2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RMSE</a:t>
            </a:r>
          </a:p>
          <a:p>
            <a:pPr marL="800100" lvl="1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…</a:t>
            </a:r>
            <a:endParaRPr lang="fr-FR" sz="1600" i="1" dirty="0">
              <a:latin typeface="Century Gothic" panose="020B0502020202020204" pitchFamily="34" charset="0"/>
            </a:endParaRP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7982970B-4021-47DD-BDC9-961A5F5065A7}"/>
              </a:ext>
            </a:extLst>
          </p:cNvPr>
          <p:cNvSpPr/>
          <p:nvPr/>
        </p:nvSpPr>
        <p:spPr>
          <a:xfrm>
            <a:off x="7104275" y="1254382"/>
            <a:ext cx="3787711" cy="112156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>
                <a:latin typeface="Century Gothic" panose="020B0502020202020204" pitchFamily="34" charset="0"/>
              </a:rPr>
              <a:t>Model 2</a:t>
            </a:r>
          </a:p>
          <a:p>
            <a:pPr algn="ctr"/>
            <a:r>
              <a:rPr lang="fr-FR" sz="2400" b="1" dirty="0" err="1">
                <a:solidFill>
                  <a:srgbClr val="915500"/>
                </a:solidFill>
                <a:latin typeface="Consolas" panose="020B0609020204030204" pitchFamily="49" charset="0"/>
              </a:rPr>
              <a:t>glm</a:t>
            </a:r>
            <a:r>
              <a:rPr lang="fr-FR" sz="2400" b="1" dirty="0">
                <a:solidFill>
                  <a:srgbClr val="915500"/>
                </a:solidFill>
                <a:latin typeface="Consolas" panose="020B0609020204030204" pitchFamily="49" charset="0"/>
              </a:rPr>
              <a:t>(</a:t>
            </a:r>
            <a:r>
              <a:rPr lang="fr-FR" sz="2400" b="1" dirty="0" err="1">
                <a:solidFill>
                  <a:srgbClr val="915500"/>
                </a:solidFill>
                <a:latin typeface="Consolas" panose="020B0609020204030204" pitchFamily="49" charset="0"/>
              </a:rPr>
              <a:t>response</a:t>
            </a:r>
            <a:r>
              <a:rPr lang="fr-FR" sz="2400" b="1" dirty="0">
                <a:solidFill>
                  <a:srgbClr val="915500"/>
                </a:solidFill>
                <a:latin typeface="Consolas" panose="020B0609020204030204" pitchFamily="49" charset="0"/>
              </a:rPr>
              <a:t> ~ V1)</a:t>
            </a:r>
            <a:endParaRPr lang="en-GB" sz="2400" b="1" dirty="0">
              <a:solidFill>
                <a:srgbClr val="915500"/>
              </a:solidFill>
              <a:latin typeface="Consolas" panose="020B0609020204030204" pitchFamily="49" charset="0"/>
            </a:endParaRP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7C8774A5-A051-4C09-9B52-FB25BD6CD456}"/>
              </a:ext>
            </a:extLst>
          </p:cNvPr>
          <p:cNvSpPr/>
          <p:nvPr/>
        </p:nvSpPr>
        <p:spPr>
          <a:xfrm>
            <a:off x="7460896" y="3459181"/>
            <a:ext cx="3074467" cy="207198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800" b="1" dirty="0" err="1">
                <a:solidFill>
                  <a:srgbClr val="CD00B4"/>
                </a:solidFill>
                <a:latin typeface="Consolas" panose="020B0609020204030204" pitchFamily="49" charset="0"/>
              </a:rPr>
              <a:t>check_model</a:t>
            </a:r>
            <a:r>
              <a:rPr lang="fr-FR" sz="2800" b="1" dirty="0">
                <a:solidFill>
                  <a:srgbClr val="CD00B4"/>
                </a:solidFill>
                <a:latin typeface="Consolas" panose="020B0609020204030204" pitchFamily="49" charset="0"/>
              </a:rPr>
              <a:t>()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Linearity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Homogenity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Heteroscedasticity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Collinearity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 err="1">
                <a:latin typeface="Century Gothic" panose="020B0502020202020204" pitchFamily="34" charset="0"/>
              </a:rPr>
              <a:t>Outliers</a:t>
            </a:r>
            <a:endParaRPr lang="fr-FR" i="1" dirty="0">
              <a:latin typeface="Century Gothic" panose="020B0502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fr-FR" i="1" dirty="0">
                <a:latin typeface="Century Gothic" panose="020B0502020202020204" pitchFamily="34" charset="0"/>
              </a:rPr>
              <a:t>…</a:t>
            </a:r>
            <a:endParaRPr lang="en-GB" i="1" dirty="0">
              <a:latin typeface="Century Gothic" panose="020B0502020202020204" pitchFamily="34" charset="0"/>
            </a:endParaRPr>
          </a:p>
        </p:txBody>
      </p:sp>
      <p:cxnSp>
        <p:nvCxnSpPr>
          <p:cNvPr id="8" name="Straight Arrow Connector 7">
            <a:extLst>
              <a:ext uri="{FF2B5EF4-FFF2-40B4-BE49-F238E27FC236}">
                <a16:creationId xmlns:a16="http://schemas.microsoft.com/office/drawing/2014/main" id="{39CFED15-C7BA-4916-91F0-32A6521CE73E}"/>
              </a:ext>
            </a:extLst>
          </p:cNvPr>
          <p:cNvCxnSpPr>
            <a:cxnSpLocks/>
            <a:stCxn id="6" idx="2"/>
            <a:endCxn id="16" idx="0"/>
          </p:cNvCxnSpPr>
          <p:nvPr/>
        </p:nvCxnSpPr>
        <p:spPr>
          <a:xfrm flipH="1">
            <a:off x="1872052" y="2378597"/>
            <a:ext cx="0" cy="1073416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A1A5861A-5A10-4AF8-A2D6-35620DC4C415}"/>
              </a:ext>
            </a:extLst>
          </p:cNvPr>
          <p:cNvCxnSpPr>
            <a:cxnSpLocks/>
          </p:cNvCxnSpPr>
          <p:nvPr/>
        </p:nvCxnSpPr>
        <p:spPr>
          <a:xfrm flipH="1">
            <a:off x="1868554" y="5253066"/>
            <a:ext cx="195" cy="972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9" name="Straight Arrow Connector 68">
            <a:extLst>
              <a:ext uri="{FF2B5EF4-FFF2-40B4-BE49-F238E27FC236}">
                <a16:creationId xmlns:a16="http://schemas.microsoft.com/office/drawing/2014/main" id="{4DC8A176-68D9-4529-8003-B1A27784EF2F}"/>
              </a:ext>
            </a:extLst>
          </p:cNvPr>
          <p:cNvCxnSpPr>
            <a:cxnSpLocks/>
            <a:stCxn id="68" idx="2"/>
            <a:endCxn id="70" idx="0"/>
          </p:cNvCxnSpPr>
          <p:nvPr/>
        </p:nvCxnSpPr>
        <p:spPr>
          <a:xfrm flipH="1">
            <a:off x="8998130" y="2375951"/>
            <a:ext cx="1" cy="108323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1" name="Straight Arrow Connector 70">
            <a:extLst>
              <a:ext uri="{FF2B5EF4-FFF2-40B4-BE49-F238E27FC236}">
                <a16:creationId xmlns:a16="http://schemas.microsoft.com/office/drawing/2014/main" id="{2C30311C-01E4-47E6-967F-8E0BD16F5AE2}"/>
              </a:ext>
            </a:extLst>
          </p:cNvPr>
          <p:cNvCxnSpPr>
            <a:cxnSpLocks/>
          </p:cNvCxnSpPr>
          <p:nvPr/>
        </p:nvCxnSpPr>
        <p:spPr>
          <a:xfrm>
            <a:off x="8998130" y="5253066"/>
            <a:ext cx="0" cy="972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9" name="Arc 78">
            <a:extLst>
              <a:ext uri="{FF2B5EF4-FFF2-40B4-BE49-F238E27FC236}">
                <a16:creationId xmlns:a16="http://schemas.microsoft.com/office/drawing/2014/main" id="{C2548142-0471-4861-8BF2-5DFD02A49515}"/>
              </a:ext>
            </a:extLst>
          </p:cNvPr>
          <p:cNvSpPr/>
          <p:nvPr/>
        </p:nvSpPr>
        <p:spPr>
          <a:xfrm rot="16200000" flipH="1">
            <a:off x="4455031" y="3212903"/>
            <a:ext cx="4639390" cy="2118325"/>
          </a:xfrm>
          <a:prstGeom prst="arc">
            <a:avLst>
              <a:gd name="adj1" fmla="val 16678524"/>
              <a:gd name="adj2" fmla="val 0"/>
            </a:avLst>
          </a:prstGeom>
          <a:ln w="57150">
            <a:headEnd type="triangl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E9B5B556-74BB-4A54-8DA3-C20EE18406A9}"/>
              </a:ext>
            </a:extLst>
          </p:cNvPr>
          <p:cNvCxnSpPr>
            <a:cxnSpLocks/>
            <a:endCxn id="36" idx="0"/>
          </p:cNvCxnSpPr>
          <p:nvPr/>
        </p:nvCxnSpPr>
        <p:spPr>
          <a:xfrm>
            <a:off x="5399878" y="4488007"/>
            <a:ext cx="1" cy="3297246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7" name="Arc 26">
            <a:extLst>
              <a:ext uri="{FF2B5EF4-FFF2-40B4-BE49-F238E27FC236}">
                <a16:creationId xmlns:a16="http://schemas.microsoft.com/office/drawing/2014/main" id="{CA246F51-7592-495A-8B66-A2D6CBE26335}"/>
              </a:ext>
            </a:extLst>
          </p:cNvPr>
          <p:cNvSpPr/>
          <p:nvPr/>
        </p:nvSpPr>
        <p:spPr>
          <a:xfrm rot="5400000">
            <a:off x="1705336" y="3212903"/>
            <a:ext cx="4639390" cy="2118325"/>
          </a:xfrm>
          <a:prstGeom prst="arc">
            <a:avLst>
              <a:gd name="adj1" fmla="val 16678524"/>
              <a:gd name="adj2" fmla="val 0"/>
            </a:avLst>
          </a:prstGeom>
          <a:ln w="57150">
            <a:headEnd type="triangl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302421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46</TotalTime>
  <Words>192</Words>
  <Application>Microsoft Office PowerPoint</Application>
  <PresentationFormat>Custom</PresentationFormat>
  <Paragraphs>96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Arial</vt:lpstr>
      <vt:lpstr>Calibri</vt:lpstr>
      <vt:lpstr>Calibri Light</vt:lpstr>
      <vt:lpstr>Century Gothic</vt:lpstr>
      <vt:lpstr>Consolas</vt:lpstr>
      <vt:lpstr>Wingdings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Dominique Makowski (Dr)</dc:creator>
  <cp:lastModifiedBy>Dominique Makowski (Dr)</cp:lastModifiedBy>
  <cp:revision>12</cp:revision>
  <dcterms:created xsi:type="dcterms:W3CDTF">2021-03-26T09:41:27Z</dcterms:created>
  <dcterms:modified xsi:type="dcterms:W3CDTF">2021-04-01T05:06:50Z</dcterms:modified>
</cp:coreProperties>
</file>

<file path=docProps/thumbnail.jpeg>
</file>